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59" r:id="rId3"/>
    <p:sldId id="304" r:id="rId4"/>
    <p:sldId id="258" r:id="rId5"/>
    <p:sldId id="305" r:id="rId6"/>
    <p:sldId id="306" r:id="rId7"/>
    <p:sldId id="307" r:id="rId8"/>
    <p:sldId id="262" r:id="rId9"/>
    <p:sldId id="308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B46"/>
    <a:srgbClr val="7979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4"/>
    <p:restoredTop sz="94615"/>
  </p:normalViewPr>
  <p:slideViewPr>
    <p:cSldViewPr snapToGrid="0">
      <p:cViewPr varScale="1">
        <p:scale>
          <a:sx n="117" d="100"/>
          <a:sy n="117" d="100"/>
        </p:scale>
        <p:origin x="4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6"/>
          <p:cNvSpPr/>
          <p:nvPr userDrawn="1"/>
        </p:nvSpPr>
        <p:spPr>
          <a:xfrm>
            <a:off x="0" y="3236979"/>
            <a:ext cx="12192000" cy="2236253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pic>
        <p:nvPicPr>
          <p:cNvPr id="2050" name="Picture 2" descr="P:\Kunden\KGU\Bildmaterial\Gebäude\Gebäude Uniklinikum u. EWbau\Erweiterungsbau\Bilder frei für klinikinterne Zwecke 300dpi\EWbau_Ostseite_Landeplattform WernerHuthmacher 72dpi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366"/>
          <a:stretch/>
        </p:blipFill>
        <p:spPr bwMode="auto">
          <a:xfrm>
            <a:off x="7641148" y="3380979"/>
            <a:ext cx="4064019" cy="1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:\Kunden\KGU\Einzelprojekte\2012\Jahresbericht 2011\Inhalte, Lieferungen\Fotos\Gebäude\Titelbilder\Uniklinik_28062012_08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053" r="725" b="22235"/>
          <a:stretch/>
        </p:blipFill>
        <p:spPr bwMode="auto">
          <a:xfrm>
            <a:off x="719667" y="3380979"/>
            <a:ext cx="4564628" cy="193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Gerade Verbindung 8"/>
          <p:cNvCxnSpPr/>
          <p:nvPr userDrawn="1"/>
        </p:nvCxnSpPr>
        <p:spPr>
          <a:xfrm rot="10800000">
            <a:off x="0" y="1268413"/>
            <a:ext cx="12192000" cy="0"/>
          </a:xfrm>
          <a:prstGeom prst="line">
            <a:avLst/>
          </a:prstGeom>
          <a:ln w="19050">
            <a:solidFill>
              <a:srgbClr val="0061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1424" y="1484785"/>
            <a:ext cx="10363200" cy="1470025"/>
          </a:xfrm>
        </p:spPr>
        <p:txBody>
          <a:bodyPr>
            <a:normAutofit/>
          </a:bodyPr>
          <a:lstStyle>
            <a:lvl1pPr>
              <a:defRPr sz="5333">
                <a:solidFill>
                  <a:srgbClr val="64646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Rechteck 11"/>
          <p:cNvSpPr/>
          <p:nvPr userDrawn="1"/>
        </p:nvSpPr>
        <p:spPr>
          <a:xfrm>
            <a:off x="0" y="3236979"/>
            <a:ext cx="12192000" cy="144000"/>
          </a:xfrm>
          <a:prstGeom prst="rect">
            <a:avLst/>
          </a:prstGeom>
          <a:solidFill>
            <a:srgbClr val="0061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2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2400"/>
          </a:p>
        </p:txBody>
      </p:sp>
      <p:pic>
        <p:nvPicPr>
          <p:cNvPr id="3" name="Grafik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926" y="3382531"/>
            <a:ext cx="1722143" cy="1937411"/>
          </a:xfrm>
          <a:prstGeom prst="rect">
            <a:avLst/>
          </a:prstGeom>
        </p:spPr>
      </p:pic>
      <p:pic>
        <p:nvPicPr>
          <p:cNvPr id="12" name="Picture 2" descr="P:\Kunden\KGU\Basis-Material\Logos\KGU - Klinikum\Logos KGU\Logostudien 2012\Ausarbeitung final.jpg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/>
        </p:blipFill>
        <p:spPr bwMode="auto">
          <a:xfrm>
            <a:off x="9311377" y="208127"/>
            <a:ext cx="2427024" cy="103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66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65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9514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 txBox="1">
            <a:spLocks/>
          </p:cNvSpPr>
          <p:nvPr userDrawn="1"/>
        </p:nvSpPr>
        <p:spPr>
          <a:xfrm>
            <a:off x="726488" y="1268413"/>
            <a:ext cx="10870731" cy="8651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de-DE" sz="4267" dirty="0">
              <a:solidFill>
                <a:srgbClr val="4D4B4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1510" y="740701"/>
            <a:ext cx="10855711" cy="865187"/>
          </a:xfrm>
        </p:spPr>
        <p:txBody>
          <a:bodyPr/>
          <a:lstStyle>
            <a:lvl1pPr algn="l">
              <a:defRPr>
                <a:solidFill>
                  <a:srgbClr val="4D4B4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26488" y="1676804"/>
            <a:ext cx="10855912" cy="4680520"/>
          </a:xfrm>
        </p:spPr>
        <p:txBody>
          <a:bodyPr/>
          <a:lstStyle>
            <a:lvl1pPr>
              <a:defRPr>
                <a:solidFill>
                  <a:srgbClr val="4D4B46"/>
                </a:solidFill>
              </a:defRPr>
            </a:lvl1pPr>
            <a:lvl2pPr marL="990575" indent="-38099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2pPr>
            <a:lvl3pPr marL="1523962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3pPr>
            <a:lvl4pPr marL="2133547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4pPr>
            <a:lvl5pPr marL="2743131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" name="Picture 2" descr="P:\Kunden\KGU\Basis-Material\Logos\KGU - Klinikum\Logos KGU\Logostudien 2012\Ausarbeitung f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/>
        </p:blipFill>
        <p:spPr bwMode="auto">
          <a:xfrm>
            <a:off x="119732" y="75896"/>
            <a:ext cx="1213513" cy="5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3B12B8AA-8B6D-DD4E-8862-B9C85EDFD988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731" y="677088"/>
            <a:ext cx="11928931" cy="0"/>
          </a:xfrm>
          <a:prstGeom prst="line">
            <a:avLst/>
          </a:prstGeom>
          <a:ln w="19050">
            <a:solidFill>
              <a:srgbClr val="005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310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EFA86D-CFAB-9546-874C-B39FE29C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10" y="740701"/>
            <a:ext cx="10855711" cy="865187"/>
          </a:xfrm>
        </p:spPr>
        <p:txBody>
          <a:bodyPr/>
          <a:lstStyle>
            <a:lvl1pPr algn="l">
              <a:defRPr>
                <a:solidFill>
                  <a:srgbClr val="4D4B4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0C8B3F-7577-B54F-93B0-229D3B8A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88" y="1676804"/>
            <a:ext cx="10855912" cy="4680520"/>
          </a:xfrm>
        </p:spPr>
        <p:txBody>
          <a:bodyPr/>
          <a:lstStyle>
            <a:lvl1pPr>
              <a:defRPr>
                <a:solidFill>
                  <a:srgbClr val="4D4B46"/>
                </a:solidFill>
              </a:defRPr>
            </a:lvl1pPr>
            <a:lvl2pPr marL="990575" indent="-38099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2pPr>
            <a:lvl3pPr marL="1523962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3pPr>
            <a:lvl4pPr marL="2133547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4pPr>
            <a:lvl5pPr marL="2743131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Picture 2" descr="P:\Kunden\KGU\Basis-Material\Logos\KGU - Klinikum\Logos KGU\Logostudien 2012\Ausarbeitung final.jpg">
            <a:extLst>
              <a:ext uri="{FF2B5EF4-FFF2-40B4-BE49-F238E27FC236}">
                <a16:creationId xmlns:a16="http://schemas.microsoft.com/office/drawing/2014/main" id="{89732A15-ECD5-F744-A1ED-EF68318BD81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t="27492" r="22888" b="36887"/>
          <a:stretch/>
        </p:blipFill>
        <p:spPr bwMode="auto">
          <a:xfrm>
            <a:off x="119732" y="75896"/>
            <a:ext cx="1213513" cy="5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BC6ABE89-138D-6846-BB5E-0B2931DC9603}"/>
              </a:ext>
            </a:extLst>
          </p:cNvPr>
          <p:cNvCxnSpPr>
            <a:cxnSpLocks/>
          </p:cNvCxnSpPr>
          <p:nvPr userDrawn="1"/>
        </p:nvCxnSpPr>
        <p:spPr>
          <a:xfrm flipH="1">
            <a:off x="119731" y="677088"/>
            <a:ext cx="11928931" cy="0"/>
          </a:xfrm>
          <a:prstGeom prst="line">
            <a:avLst/>
          </a:prstGeom>
          <a:ln w="19050">
            <a:solidFill>
              <a:srgbClr val="005D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592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8EFA86D-CFAB-9546-874C-B39FE29C0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10" y="68627"/>
            <a:ext cx="10855711" cy="865187"/>
          </a:xfrm>
        </p:spPr>
        <p:txBody>
          <a:bodyPr/>
          <a:lstStyle>
            <a:lvl1pPr algn="l">
              <a:defRPr>
                <a:solidFill>
                  <a:srgbClr val="4D4B4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90C8B3F-7577-B54F-93B0-229D3B8A7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88" y="1004729"/>
            <a:ext cx="10855912" cy="4680520"/>
          </a:xfrm>
        </p:spPr>
        <p:txBody>
          <a:bodyPr/>
          <a:lstStyle>
            <a:lvl1pPr>
              <a:defRPr>
                <a:solidFill>
                  <a:srgbClr val="4D4B46"/>
                </a:solidFill>
              </a:defRPr>
            </a:lvl1pPr>
            <a:lvl2pPr marL="990575" indent="-380990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2pPr>
            <a:lvl3pPr marL="1523962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3pPr>
            <a:lvl4pPr marL="2133547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4pPr>
            <a:lvl5pPr marL="2743131" indent="-304792">
              <a:buFont typeface="Wingdings" pitchFamily="2" charset="2"/>
              <a:buChar char="§"/>
              <a:defRPr>
                <a:solidFill>
                  <a:srgbClr val="4D4B46"/>
                </a:solidFill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4904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398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2822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564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344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03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5C99F-DF45-498B-A5BA-F40019C5F5FF}" type="datetimeFigureOut">
              <a:rPr lang="de-DE" smtClean="0"/>
              <a:t>14.11.24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6A6DD-614F-4D65-BF1D-3448A5915AE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230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49" r:id="rId6"/>
    <p:sldLayoutId id="2147483650" r:id="rId7"/>
    <p:sldLayoutId id="2147483651" r:id="rId8"/>
    <p:sldLayoutId id="2147483652" r:id="rId9"/>
    <p:sldLayoutId id="2147483657" r:id="rId10"/>
    <p:sldLayoutId id="21474836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Anamnese: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6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23 Jahre</a:t>
            </a:r>
          </a:p>
          <a:p>
            <a:pPr marL="285750" indent="-285750">
              <a:lnSpc>
                <a:spcPct val="16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Schwindel, Gangunsicherheit</a:t>
            </a:r>
          </a:p>
          <a:p>
            <a:pPr marL="285750" indent="-285750">
              <a:lnSpc>
                <a:spcPct val="11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stärkste Nackenschmerzen, bewegungsabhängig, nahezu immobilisierend</a:t>
            </a:r>
          </a:p>
          <a:p>
            <a:pPr marL="285750" indent="-28575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7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neu diagnostizierte TBC</a:t>
            </a:r>
          </a:p>
          <a:p>
            <a:pPr marL="285750" indent="-285750">
              <a:lnSpc>
                <a:spcPct val="120000"/>
              </a:lnSpc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Aktuelle Medikation: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Isoniazid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Rifampicin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Ethambutol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Pyrazinamid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wurden bereits abgesetzt)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335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Wind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665" y="1215864"/>
            <a:ext cx="5225902" cy="4681538"/>
          </a:xfrm>
        </p:spPr>
      </p:pic>
      <p:pic>
        <p:nvPicPr>
          <p:cNvPr id="9" name="Bildplatzhalter 4" descr="Win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4208" y="1215864"/>
            <a:ext cx="4681538" cy="4681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750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Wind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202" y="1590135"/>
            <a:ext cx="3422037" cy="4681538"/>
          </a:xfr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A495B5EA-7B28-D249-A480-409A6F464DB0}"/>
              </a:ext>
            </a:extLst>
          </p:cNvPr>
          <p:cNvSpPr txBox="1">
            <a:spLocks/>
          </p:cNvSpPr>
          <p:nvPr/>
        </p:nvSpPr>
        <p:spPr>
          <a:xfrm>
            <a:off x="726488" y="1676804"/>
            <a:ext cx="10855912" cy="4680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endParaRPr lang="de-DE" sz="18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keine </a:t>
            </a:r>
            <a:r>
              <a:rPr lang="de-DE" sz="2400" dirty="0" err="1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Dissektion</a:t>
            </a: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Stenosierung</a:t>
            </a: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A. vertebralis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Weiteres Procedere: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ASS?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Marcumar?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NOAK?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4D4B4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4D4B4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Nichts?</a:t>
            </a:r>
          </a:p>
          <a:p>
            <a:pPr marL="285750" indent="-285750"/>
            <a:endParaRPr lang="de-DE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E72971D4-5CF8-F844-A060-7F7A71904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510" y="740701"/>
            <a:ext cx="10855711" cy="86518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Vaskuläre Diagnostik:</a:t>
            </a:r>
          </a:p>
        </p:txBody>
      </p:sp>
    </p:spTree>
    <p:extLst>
      <p:ext uri="{BB962C8B-B14F-4D97-AF65-F5344CB8AC3E}">
        <p14:creationId xmlns:p14="http://schemas.microsoft.com/office/powerpoint/2010/main" val="227461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BE881B7-8195-2043-934E-D958C95A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MRT</a:t>
            </a:r>
          </a:p>
        </p:txBody>
      </p:sp>
      <p:pic>
        <p:nvPicPr>
          <p:cNvPr id="5" name="Bildplatzhalter 4" descr="Wind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075" y="1766217"/>
            <a:ext cx="4206396" cy="4681538"/>
          </a:xfrm>
        </p:spPr>
      </p:pic>
      <p:pic>
        <p:nvPicPr>
          <p:cNvPr id="7" name="Bildplatzhalter 4" descr="Win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3202" y="1766217"/>
            <a:ext cx="6038013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334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Weiteres Procedere: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Röntgen?</a:t>
            </a: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CT?</a:t>
            </a: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Funktionsaufnahmen?</a:t>
            </a:r>
          </a:p>
          <a:p>
            <a:pPr marL="285750" indent="-28575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Halo?</a:t>
            </a:r>
          </a:p>
          <a:p>
            <a:pPr marL="285750" indent="-285750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Halskrawatte? Welche?</a:t>
            </a:r>
          </a:p>
          <a:p>
            <a:pPr marL="285750" indent="-28575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8163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6D3338-5676-0D44-BF47-A51FCF413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CT</a:t>
            </a:r>
          </a:p>
        </p:txBody>
      </p:sp>
      <p:pic>
        <p:nvPicPr>
          <p:cNvPr id="4" name="Bildplatzhalter 4" descr="Wind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047" y="1627505"/>
            <a:ext cx="4501842" cy="4681538"/>
          </a:xfrm>
        </p:spPr>
      </p:pic>
      <p:pic>
        <p:nvPicPr>
          <p:cNvPr id="6" name="Bildplatzhalter 4" descr="Windo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38822" y="1605888"/>
            <a:ext cx="4491221" cy="466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97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Röntgen HWS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sz="1900" dirty="0">
                <a:latin typeface="Arial" panose="020B0604020202020204" pitchFamily="34" charset="0"/>
                <a:cs typeface="Arial" panose="020B0604020202020204" pitchFamily="34" charset="0"/>
              </a:rPr>
              <a:t>Funktions-Röntgen nicht durchführbar</a:t>
            </a:r>
          </a:p>
          <a:p>
            <a:pPr marL="0" indent="0">
              <a:buNone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200" dirty="0">
                <a:latin typeface="Arial" panose="020B0604020202020204" pitchFamily="34" charset="0"/>
                <a:cs typeface="Arial" panose="020B0604020202020204" pitchFamily="34" charset="0"/>
              </a:rPr>
              <a:t>Weiteres Procedere:</a:t>
            </a:r>
          </a:p>
          <a:p>
            <a:endParaRPr lang="de-DE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Halo?</a:t>
            </a:r>
          </a:p>
          <a:p>
            <a:pPr marL="285750" indent="-285750"/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Halskrawatte? Welche?</a:t>
            </a:r>
          </a:p>
          <a:p>
            <a:pPr marL="285750" indent="-285750"/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OP? Reposition?</a:t>
            </a: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C0-C6</a:t>
            </a: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C0-C3</a:t>
            </a: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C1-C2</a:t>
            </a: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Ventrale Resektion + Rekonstruktion</a:t>
            </a:r>
          </a:p>
          <a:p>
            <a:pPr marL="285750" indent="-285750"/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1700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sz="1700" dirty="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endParaRPr lang="de-DE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840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88" y="1676804"/>
            <a:ext cx="10855912" cy="1756509"/>
          </a:xfrm>
        </p:spPr>
        <p:txBody>
          <a:bodyPr>
            <a:normAutofit/>
          </a:bodyPr>
          <a:lstStyle/>
          <a:p>
            <a:pPr marL="285750" indent="-285750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Anlage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Crutchfield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Klemme</a:t>
            </a:r>
          </a:p>
          <a:p>
            <a:pPr marL="285750" indent="-285750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Kopf unter Zug mit </a:t>
            </a:r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zunächste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2,5 kg</a:t>
            </a:r>
          </a:p>
          <a:p>
            <a:pPr marL="285750" indent="-285750"/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Erweiterung um 500g alle 24h</a:t>
            </a:r>
          </a:p>
          <a:p>
            <a:pPr marL="285750" indent="-285750"/>
            <a:r>
              <a:rPr lang="de-DE" sz="1800" dirty="0" err="1">
                <a:latin typeface="Arial" panose="020B0604020202020204" pitchFamily="34" charset="0"/>
                <a:cs typeface="Arial" panose="020B0604020202020204" pitchFamily="34" charset="0"/>
              </a:rPr>
              <a:t>Geamtdauer</a:t>
            </a:r>
            <a:r>
              <a:rPr lang="de-DE" sz="1800" dirty="0">
                <a:latin typeface="Arial" panose="020B0604020202020204" pitchFamily="34" charset="0"/>
                <a:cs typeface="Arial" panose="020B0604020202020204" pitchFamily="34" charset="0"/>
              </a:rPr>
              <a:t> 7 Tage; Maximalgewicht bei diesem Patienten: 5kg</a:t>
            </a:r>
          </a:p>
        </p:txBody>
      </p:sp>
      <p:pic>
        <p:nvPicPr>
          <p:cNvPr id="4" name="Bildplatzhalter 4" descr="Window">
            <a:extLst>
              <a:ext uri="{FF2B5EF4-FFF2-40B4-BE49-F238E27FC236}">
                <a16:creationId xmlns:a16="http://schemas.microsoft.com/office/drawing/2014/main" id="{1A55486F-B6EC-8D4F-8CAE-4C7A87308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9061" y="3275036"/>
            <a:ext cx="3507566" cy="3358308"/>
          </a:xfrm>
          <a:prstGeom prst="rect">
            <a:avLst/>
          </a:prstGeom>
        </p:spPr>
      </p:pic>
      <p:pic>
        <p:nvPicPr>
          <p:cNvPr id="5" name="Bildplatzhalter 4" descr="Window">
            <a:extLst>
              <a:ext uri="{FF2B5EF4-FFF2-40B4-BE49-F238E27FC236}">
                <a16:creationId xmlns:a16="http://schemas.microsoft.com/office/drawing/2014/main" id="{4885BF55-0534-4F4F-90F9-BAE3276F61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4797" y="3275036"/>
            <a:ext cx="3228909" cy="3363272"/>
          </a:xfrm>
          <a:prstGeom prst="rect">
            <a:avLst/>
          </a:prstGeom>
        </p:spPr>
      </p:pic>
      <p:pic>
        <p:nvPicPr>
          <p:cNvPr id="6" name="Bildplatzhalter 4" descr="Window">
            <a:extLst>
              <a:ext uri="{FF2B5EF4-FFF2-40B4-BE49-F238E27FC236}">
                <a16:creationId xmlns:a16="http://schemas.microsoft.com/office/drawing/2014/main" id="{FE7BB97D-28F6-9F4E-BB50-6352E945F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01876" y="3275037"/>
            <a:ext cx="3234905" cy="335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82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Weiteres Procedere: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Halo?</a:t>
            </a:r>
          </a:p>
          <a:p>
            <a:pPr marL="285750" indent="-285750"/>
            <a:r>
              <a:rPr lang="de-DE" sz="3400" dirty="0" err="1">
                <a:latin typeface="Arial" panose="020B0604020202020204" pitchFamily="34" charset="0"/>
                <a:cs typeface="Arial" panose="020B0604020202020204" pitchFamily="34" charset="0"/>
              </a:rPr>
              <a:t>watch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4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Halskrawatte? Welche?</a:t>
            </a:r>
          </a:p>
          <a:p>
            <a:pPr marL="285750" indent="-285750"/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Andere </a:t>
            </a:r>
            <a:r>
              <a:rPr lang="de-DE" sz="3400" dirty="0" err="1">
                <a:latin typeface="Arial" panose="020B0604020202020204" pitchFamily="34" charset="0"/>
                <a:cs typeface="Arial" panose="020B0604020202020204" pitchFamily="34" charset="0"/>
              </a:rPr>
              <a:t>Massnahmen</a:t>
            </a:r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285750" indent="-285750"/>
            <a:endParaRPr lang="de-DE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OP?</a:t>
            </a: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C0-C3?</a:t>
            </a: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C0-C5 oder andere Länge des Konstruktes?</a:t>
            </a: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Resektion ventral und ventrale Rekonstruktion?</a:t>
            </a:r>
          </a:p>
          <a:p>
            <a:pPr marL="285750" indent="-285750"/>
            <a:r>
              <a:rPr lang="de-DE" sz="3400" dirty="0">
                <a:latin typeface="Arial" panose="020B0604020202020204" pitchFamily="34" charset="0"/>
                <a:cs typeface="Arial" panose="020B0604020202020204" pitchFamily="34" charset="0"/>
              </a:rPr>
              <a:t>Kombiniertes Verfahren ventral und dorsal?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32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4" descr="Window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14" y="1450593"/>
            <a:ext cx="4368800" cy="4191000"/>
          </a:xfrm>
        </p:spPr>
      </p:pic>
      <p:pic>
        <p:nvPicPr>
          <p:cNvPr id="9" name="Bildplatzhalter 4" descr="Window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3747" y="1450593"/>
            <a:ext cx="4473187" cy="48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05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33E8C-AE15-6F44-88AE-733863E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Fall 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1AC18-7EC8-584A-8E91-EB7429AD8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Weiterer Verlauf:</a:t>
            </a:r>
          </a:p>
          <a:p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Patient wird gut wach </a:t>
            </a:r>
          </a:p>
          <a:p>
            <a:pPr marL="285750" indent="-285750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kein </a:t>
            </a:r>
            <a:r>
              <a:rPr lang="de-DE" sz="4000" dirty="0" err="1">
                <a:latin typeface="Arial" panose="020B0604020202020204" pitchFamily="34" charset="0"/>
                <a:cs typeface="Arial" panose="020B0604020202020204" pitchFamily="34" charset="0"/>
              </a:rPr>
              <a:t>senso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-motorisches Defizit</a:t>
            </a:r>
          </a:p>
          <a:p>
            <a:pPr marL="285750" indent="-285750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erholt sich schnell</a:t>
            </a:r>
          </a:p>
          <a:p>
            <a:pPr marL="285750" indent="-285750"/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endParaRPr lang="de-DE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Entlassung und Anbindung bzgl. der TBC</a:t>
            </a:r>
          </a:p>
          <a:p>
            <a:pPr marL="285750" indent="-285750"/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weitere Diagnostik</a:t>
            </a:r>
          </a:p>
          <a:p>
            <a:pPr marL="285750" indent="-285750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07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</Words>
  <Application>Microsoft Macintosh PowerPoint</Application>
  <PresentationFormat>Breitbild</PresentationFormat>
  <Paragraphs>87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</vt:lpstr>
      <vt:lpstr>Fall 1</vt:lpstr>
      <vt:lpstr>MRT</vt:lpstr>
      <vt:lpstr>Fall 1</vt:lpstr>
      <vt:lpstr>CT</vt:lpstr>
      <vt:lpstr>Röntgen HWS</vt:lpstr>
      <vt:lpstr>Fall 1</vt:lpstr>
      <vt:lpstr>Fall 1</vt:lpstr>
      <vt:lpstr>PowerPoint-Präsentation</vt:lpstr>
      <vt:lpstr>Fall 1</vt:lpstr>
      <vt:lpstr>PowerPoint-Präsentation</vt:lpstr>
      <vt:lpstr>Vaskuläre Diagnostik:</vt:lpstr>
    </vt:vector>
  </TitlesOfParts>
  <Company>KGU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Czabanka, Marcus</dc:creator>
  <cp:lastModifiedBy>Marcus Czabanka</cp:lastModifiedBy>
  <cp:revision>22</cp:revision>
  <dcterms:created xsi:type="dcterms:W3CDTF">2022-01-31T18:29:38Z</dcterms:created>
  <dcterms:modified xsi:type="dcterms:W3CDTF">2024-11-14T12:21:01Z</dcterms:modified>
</cp:coreProperties>
</file>